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drawings/drawing3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2" r:id="rId9"/>
    <p:sldId id="263" r:id="rId10"/>
    <p:sldId id="269" r:id="rId11"/>
    <p:sldId id="264" r:id="rId12"/>
    <p:sldId id="265" r:id="rId13"/>
    <p:sldId id="270" r:id="rId14"/>
    <p:sldId id="266" r:id="rId15"/>
    <p:sldId id="267" r:id="rId16"/>
    <p:sldId id="271" r:id="rId1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225" autoAdjust="0"/>
  </p:normalViewPr>
  <p:slideViewPr>
    <p:cSldViewPr>
      <p:cViewPr varScale="1">
        <p:scale>
          <a:sx n="67" d="100"/>
          <a:sy n="67" d="100"/>
        </p:scale>
        <p:origin x="-14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數列 1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欄1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欄2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marker val="1"/>
        <c:axId val="61713408"/>
        <c:axId val="61727488"/>
      </c:lineChart>
      <c:catAx>
        <c:axId val="6171340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zh-TW"/>
          </a:p>
        </c:txPr>
        <c:crossAx val="61727488"/>
        <c:crosses val="autoZero"/>
        <c:auto val="1"/>
        <c:lblAlgn val="ctr"/>
        <c:lblOffset val="100"/>
      </c:catAx>
      <c:valAx>
        <c:axId val="61727488"/>
        <c:scaling>
          <c:orientation val="minMax"/>
        </c:scaling>
        <c:delete val="1"/>
        <c:axPos val="l"/>
        <c:numFmt formatCode="General" sourceLinked="1"/>
        <c:tickLblPos val="none"/>
        <c:crossAx val="6171340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數列 1</c:v>
                </c:pt>
              </c:strCache>
            </c:strRef>
          </c:tx>
          <c:marker>
            <c:symbol val="none"/>
          </c:marker>
          <c:cat>
            <c:strRef>
              <c:f>Sheet1!$A$2:$A$6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欄1</c:v>
                </c:pt>
              </c:strCache>
            </c:strRef>
          </c:tx>
          <c:marker>
            <c:symbol val="none"/>
          </c:marker>
          <c:cat>
            <c:strRef>
              <c:f>Sheet1!$A$2:$A$6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欄2</c:v>
                </c:pt>
              </c:strCache>
            </c:strRef>
          </c:tx>
          <c:marker>
            <c:symbol val="none"/>
          </c:marker>
          <c:cat>
            <c:strRef>
              <c:f>Sheet1!$A$2:$A$6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</c:numCache>
            </c:numRef>
          </c:val>
        </c:ser>
        <c:marker val="1"/>
        <c:axId val="71283840"/>
        <c:axId val="71285376"/>
      </c:lineChart>
      <c:catAx>
        <c:axId val="7128384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zh-TW"/>
          </a:p>
        </c:txPr>
        <c:crossAx val="71285376"/>
        <c:crosses val="autoZero"/>
        <c:auto val="1"/>
        <c:lblAlgn val="ctr"/>
        <c:lblOffset val="100"/>
      </c:catAx>
      <c:valAx>
        <c:axId val="71285376"/>
        <c:scaling>
          <c:orientation val="minMax"/>
        </c:scaling>
        <c:delete val="1"/>
        <c:axPos val="l"/>
        <c:numFmt formatCode="General" sourceLinked="1"/>
        <c:tickLblPos val="none"/>
        <c:crossAx val="71283840"/>
        <c:crosses val="autoZero"/>
        <c:crossBetween val="between"/>
      </c:valAx>
    </c:plotArea>
    <c:plotVisOnly val="1"/>
    <c:dispBlanksAs val="gap"/>
  </c:chart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數列 1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欄1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欄2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3"/>
                <c:pt idx="1">
                  <c:v>K1</c:v>
                </c:pt>
                <c:pt idx="2">
                  <c:v>K2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marker val="1"/>
        <c:axId val="92651904"/>
        <c:axId val="92653440"/>
      </c:lineChart>
      <c:catAx>
        <c:axId val="92651904"/>
        <c:scaling>
          <c:orientation val="minMax"/>
        </c:scaling>
        <c:axPos val="b"/>
        <c:tickLblPos val="nextTo"/>
        <c:crossAx val="92653440"/>
        <c:crosses val="autoZero"/>
        <c:auto val="1"/>
        <c:lblAlgn val="ctr"/>
        <c:lblOffset val="100"/>
      </c:catAx>
      <c:valAx>
        <c:axId val="92653440"/>
        <c:scaling>
          <c:orientation val="minMax"/>
        </c:scaling>
        <c:delete val="1"/>
        <c:axPos val="l"/>
        <c:numFmt formatCode="General" sourceLinked="1"/>
        <c:tickLblPos val="none"/>
        <c:crossAx val="92651904"/>
        <c:crosses val="autoZero"/>
        <c:crossBetween val="between"/>
      </c:valAx>
    </c:plotArea>
    <c:plotVisOnly val="1"/>
    <c:dispBlanksAs val="gap"/>
  </c:chart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0.14086</cdr:x>
      <cdr:y>0</cdr:y>
    </cdr:from>
    <cdr:to>
      <cdr:x>0.14086</cdr:x>
      <cdr:y>0.80495</cdr:y>
    </cdr:to>
    <cdr:sp macro="" textlink="">
      <cdr:nvSpPr>
        <cdr:cNvPr id="2" name="直線單箭頭接點 1"/>
        <cdr:cNvSpPr/>
      </cdr:nvSpPr>
      <cdr:spPr>
        <a:xfrm xmlns:a="http://schemas.openxmlformats.org/drawingml/2006/main" flipV="1">
          <a:off x="742950" y="-57150"/>
          <a:ext cx="0" cy="2476500"/>
        </a:xfrm>
        <a:prstGeom xmlns:a="http://schemas.openxmlformats.org/drawingml/2006/main" prst="straightConnector1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Text" lastClr="000000"/>
          </a:solidFill>
          <a:prstDash val="solid"/>
          <a:tailEnd type="arrow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zh-TW"/>
        </a:p>
      </cdr:txBody>
    </cdr:sp>
  </cdr:relSizeAnchor>
  <cdr:relSizeAnchor xmlns:cdr="http://schemas.openxmlformats.org/drawingml/2006/chartDrawing">
    <cdr:from>
      <cdr:x>0.121</cdr:x>
      <cdr:y>0.35604</cdr:y>
    </cdr:from>
    <cdr:to>
      <cdr:x>0.8831</cdr:x>
      <cdr:y>0.36223</cdr:y>
    </cdr:to>
    <cdr:sp macro="" textlink="">
      <cdr:nvSpPr>
        <cdr:cNvPr id="3" name="直線接點 2"/>
        <cdr:cNvSpPr/>
      </cdr:nvSpPr>
      <cdr:spPr>
        <a:xfrm xmlns:a="http://schemas.openxmlformats.org/drawingml/2006/main" flipV="1">
          <a:off x="638175" y="1095375"/>
          <a:ext cx="4019550" cy="1905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Text" lastClr="00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zh-TW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sp macro="" textlink="">
      <cdr:nvSpPr>
        <cdr:cNvPr id="9" name="直線單箭頭接點 8"/>
        <cdr:cNvSpPr/>
      </cdr:nvSpPr>
      <cdr:spPr>
        <a:xfrm xmlns:a="http://schemas.openxmlformats.org/drawingml/2006/main" flipV="1">
          <a:off x="-1162050" y="-923925"/>
          <a:ext cx="0" cy="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TW"/>
        </a:p>
      </cdr:txBody>
    </cdr:sp>
  </cdr:relSizeAnchor>
  <cdr:relSizeAnchor xmlns:cdr="http://schemas.openxmlformats.org/drawingml/2006/chartDrawing">
    <cdr:from>
      <cdr:x>0.08828</cdr:x>
      <cdr:y>0.03215</cdr:y>
    </cdr:from>
    <cdr:to>
      <cdr:x>0.08828</cdr:x>
      <cdr:y>0.86817</cdr:y>
    </cdr:to>
    <cdr:sp macro="" textlink="">
      <cdr:nvSpPr>
        <cdr:cNvPr id="11" name="直線單箭頭接點 10"/>
        <cdr:cNvSpPr/>
      </cdr:nvSpPr>
      <cdr:spPr>
        <a:xfrm xmlns:a="http://schemas.openxmlformats.org/drawingml/2006/main" flipV="1">
          <a:off x="457200" y="95250"/>
          <a:ext cx="0" cy="2476500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TW"/>
        </a:p>
      </cdr:txBody>
    </cdr:sp>
  </cdr:relSizeAnchor>
  <cdr:relSizeAnchor xmlns:cdr="http://schemas.openxmlformats.org/drawingml/2006/chartDrawing">
    <cdr:from>
      <cdr:x>0</cdr:x>
      <cdr:y>0</cdr:y>
    </cdr:from>
    <cdr:to>
      <cdr:x>0</cdr:x>
      <cdr:y>0</cdr:y>
    </cdr:to>
    <cdr:sp macro="" textlink="">
      <cdr:nvSpPr>
        <cdr:cNvPr id="13" name="直線接點 12"/>
        <cdr:cNvSpPr/>
      </cdr:nvSpPr>
      <cdr:spPr>
        <a:xfrm xmlns:a="http://schemas.openxmlformats.org/drawingml/2006/main">
          <a:off x="-1162050" y="-923925"/>
          <a:ext cx="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TW"/>
        </a:p>
      </cdr:txBody>
    </cdr:sp>
  </cdr:relSizeAnchor>
  <cdr:relSizeAnchor xmlns:cdr="http://schemas.openxmlformats.org/drawingml/2006/chartDrawing">
    <cdr:from>
      <cdr:x>0.04046</cdr:x>
      <cdr:y>0.42444</cdr:y>
    </cdr:from>
    <cdr:to>
      <cdr:x>0.8129</cdr:x>
      <cdr:y>0.42444</cdr:y>
    </cdr:to>
    <cdr:sp macro="" textlink="">
      <cdr:nvSpPr>
        <cdr:cNvPr id="15" name="直線接點 14"/>
        <cdr:cNvSpPr/>
      </cdr:nvSpPr>
      <cdr:spPr>
        <a:xfrm xmlns:a="http://schemas.openxmlformats.org/drawingml/2006/main">
          <a:off x="209550" y="1257300"/>
          <a:ext cx="4000500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TW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0.10474</cdr:x>
      <cdr:y>0</cdr:y>
    </cdr:from>
    <cdr:to>
      <cdr:x>0.10474</cdr:x>
      <cdr:y>0.80495</cdr:y>
    </cdr:to>
    <cdr:sp macro="" textlink="">
      <cdr:nvSpPr>
        <cdr:cNvPr id="2" name="直線單箭頭接點 1"/>
        <cdr:cNvSpPr/>
      </cdr:nvSpPr>
      <cdr:spPr>
        <a:xfrm xmlns:a="http://schemas.openxmlformats.org/drawingml/2006/main" flipV="1">
          <a:off x="552450" y="0"/>
          <a:ext cx="0" cy="2476500"/>
        </a:xfrm>
        <a:prstGeom xmlns:a="http://schemas.openxmlformats.org/drawingml/2006/main" prst="straightConnector1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Text" lastClr="000000"/>
          </a:solidFill>
          <a:prstDash val="solid"/>
          <a:tailEnd type="arrow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zh-TW"/>
        </a:p>
      </cdr:txBody>
    </cdr:sp>
  </cdr:relSizeAnchor>
  <cdr:relSizeAnchor xmlns:cdr="http://schemas.openxmlformats.org/drawingml/2006/chartDrawing">
    <cdr:from>
      <cdr:x>0.05779</cdr:x>
      <cdr:y>0.37771</cdr:y>
    </cdr:from>
    <cdr:to>
      <cdr:x>0.81628</cdr:x>
      <cdr:y>0.37771</cdr:y>
    </cdr:to>
    <cdr:sp macro="" textlink="">
      <cdr:nvSpPr>
        <cdr:cNvPr id="3" name="直線接點 2"/>
        <cdr:cNvSpPr/>
      </cdr:nvSpPr>
      <cdr:spPr>
        <a:xfrm xmlns:a="http://schemas.openxmlformats.org/drawingml/2006/main">
          <a:off x="304800" y="1162050"/>
          <a:ext cx="4000500" cy="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Text" lastClr="00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zh-TW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52422B-9781-4F9A-A36F-9D56C2759A20}" type="datetimeFigureOut">
              <a:rPr lang="zh-TW" altLang="en-US" smtClean="0"/>
              <a:pPr/>
              <a:t>2013/5/22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6CA38-010A-4C7A-962B-976047310AE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賣方才要支付保證金，帳戶不會有複利狀況，所以要考慮機會成本。</a:t>
            </a:r>
            <a:endParaRPr lang="en-US" altLang="zh-TW" dirty="0" smtClean="0"/>
          </a:p>
          <a:p>
            <a:r>
              <a:rPr lang="zh-TW" altLang="en-US" dirty="0" smtClean="0"/>
              <a:t>賣選擇權要繳交保證金，代表借出一筆錢在帳戶裡，原本可以生成利息的，卻因為投資選擇權而無法得到應得之利息，所以這利息成為機會成本。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6CA38-010A-4C7A-962B-976047310AE5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161E-6FFA-424D-A2A2-3D5F6C3AFBAC}" type="datetimeFigureOut">
              <a:rPr lang="zh-TW" altLang="en-US" smtClean="0"/>
              <a:pPr/>
              <a:t>2013/5/22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EBD6E-50AB-4B5A-BAB8-C1F18107308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161E-6FFA-424D-A2A2-3D5F6C3AFBAC}" type="datetimeFigureOut">
              <a:rPr lang="zh-TW" altLang="en-US" smtClean="0"/>
              <a:pPr/>
              <a:t>2013/5/22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EBD6E-50AB-4B5A-BAB8-C1F18107308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161E-6FFA-424D-A2A2-3D5F6C3AFBAC}" type="datetimeFigureOut">
              <a:rPr lang="zh-TW" altLang="en-US" smtClean="0"/>
              <a:pPr/>
              <a:t>2013/5/22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EBD6E-50AB-4B5A-BAB8-C1F18107308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161E-6FFA-424D-A2A2-3D5F6C3AFBAC}" type="datetimeFigureOut">
              <a:rPr lang="zh-TW" altLang="en-US" smtClean="0"/>
              <a:pPr/>
              <a:t>2013/5/22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EBD6E-50AB-4B5A-BAB8-C1F18107308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161E-6FFA-424D-A2A2-3D5F6C3AFBAC}" type="datetimeFigureOut">
              <a:rPr lang="zh-TW" altLang="en-US" smtClean="0"/>
              <a:pPr/>
              <a:t>2013/5/22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EBD6E-50AB-4B5A-BAB8-C1F18107308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161E-6FFA-424D-A2A2-3D5F6C3AFBAC}" type="datetimeFigureOut">
              <a:rPr lang="zh-TW" altLang="en-US" smtClean="0"/>
              <a:pPr/>
              <a:t>2013/5/22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EBD6E-50AB-4B5A-BAB8-C1F18107308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161E-6FFA-424D-A2A2-3D5F6C3AFBAC}" type="datetimeFigureOut">
              <a:rPr lang="zh-TW" altLang="en-US" smtClean="0"/>
              <a:pPr/>
              <a:t>2013/5/22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EBD6E-50AB-4B5A-BAB8-C1F18107308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161E-6FFA-424D-A2A2-3D5F6C3AFBAC}" type="datetimeFigureOut">
              <a:rPr lang="zh-TW" altLang="en-US" smtClean="0"/>
              <a:pPr/>
              <a:t>2013/5/22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EBD6E-50AB-4B5A-BAB8-C1F18107308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161E-6FFA-424D-A2A2-3D5F6C3AFBAC}" type="datetimeFigureOut">
              <a:rPr lang="zh-TW" altLang="en-US" smtClean="0"/>
              <a:pPr/>
              <a:t>2013/5/22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EBD6E-50AB-4B5A-BAB8-C1F18107308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161E-6FFA-424D-A2A2-3D5F6C3AFBAC}" type="datetimeFigureOut">
              <a:rPr lang="zh-TW" altLang="en-US" smtClean="0"/>
              <a:pPr/>
              <a:t>2013/5/22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EBD6E-50AB-4B5A-BAB8-C1F18107308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161E-6FFA-424D-A2A2-3D5F6C3AFBAC}" type="datetimeFigureOut">
              <a:rPr lang="zh-TW" altLang="en-US" smtClean="0"/>
              <a:pPr/>
              <a:t>2013/5/22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EBD6E-50AB-4B5A-BAB8-C1F18107308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C161E-6FFA-424D-A2A2-3D5F6C3AFBAC}" type="datetimeFigureOut">
              <a:rPr lang="zh-TW" altLang="en-US" smtClean="0"/>
              <a:pPr/>
              <a:t>2013/5/22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EBD6E-50AB-4B5A-BAB8-C1F18107308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chart" Target="../charts/chart2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oleObject" Target="../embeddings/oleObject2.bin"/><Relationship Id="rId7" Type="http://schemas.openxmlformats.org/officeDocument/2006/relationships/chart" Target="../charts/chart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838200" y="22828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進度報告</a:t>
            </a:r>
            <a:endParaRPr kumimoji="0" lang="zh-TW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副標題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2013.05.15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  <a:defRPr/>
            </a:pPr>
            <a:r>
              <a:rPr lang="zh-TW" altLang="en-US" sz="2000" dirty="0" smtClean="0"/>
              <a:t>如果符合                                                                                                   </a:t>
            </a:r>
            <a:endParaRPr lang="en-US" altLang="zh-TW" sz="2000" dirty="0" smtClean="0"/>
          </a:p>
          <a:p>
            <a:pPr lvl="0">
              <a:lnSpc>
                <a:spcPct val="150000"/>
              </a:lnSpc>
              <a:buNone/>
              <a:defRPr/>
            </a:pPr>
            <a:r>
              <a:rPr lang="en-US" altLang="zh-TW" sz="2000" dirty="0" smtClean="0"/>
              <a:t>	</a:t>
            </a:r>
            <a:r>
              <a:rPr lang="zh-TW" altLang="en-US" sz="2000" dirty="0" smtClean="0"/>
              <a:t>　　　　　期初成本－交易成本－期末獲利折現＞＝０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zh-TW" sz="2000" dirty="0" smtClean="0"/>
              <a:t>則可以進行套利</a:t>
            </a:r>
            <a:endParaRPr lang="en-US" altLang="zh-TW" sz="2000" dirty="0" smtClean="0"/>
          </a:p>
          <a:p>
            <a:endParaRPr lang="zh-TW" alt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1772816"/>
            <a:ext cx="6898171" cy="281558"/>
          </a:xfrm>
          <a:prstGeom prst="rect">
            <a:avLst/>
          </a:prstGeom>
          <a:noFill/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箱型價差 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Box spread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46327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買權多頭價差 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Bull Spread Strategy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539552" y="1412776"/>
            <a:ext cx="8229600" cy="466997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TW" sz="2000" dirty="0"/>
              <a:t>long </a:t>
            </a:r>
            <a:r>
              <a:rPr lang="zh-TW" altLang="en-US" sz="2000" dirty="0"/>
              <a:t>　</a:t>
            </a:r>
            <a:r>
              <a:rPr lang="zh-TW" altLang="en-US" sz="2000" dirty="0" smtClean="0"/>
              <a:t>　</a:t>
            </a:r>
            <a:r>
              <a:rPr lang="zh-TW" altLang="zh-TW" sz="2000" dirty="0" smtClean="0"/>
              <a:t>，</a:t>
            </a:r>
            <a:r>
              <a:rPr lang="zh-TW" altLang="zh-TW" sz="2000" dirty="0"/>
              <a:t>並</a:t>
            </a:r>
            <a:r>
              <a:rPr lang="en-US" altLang="zh-TW" sz="2000" dirty="0" smtClean="0"/>
              <a:t>short</a:t>
            </a:r>
            <a:r>
              <a:rPr lang="zh-TW" altLang="en-US" sz="2000" dirty="0" smtClean="0"/>
              <a:t>　</a:t>
            </a:r>
            <a:endParaRPr lang="en-US" altLang="zh-TW" sz="2000" dirty="0" smtClean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　　　　　　　　　　　　　　</a:t>
            </a:r>
            <a:r>
              <a:rPr lang="zh-TW" altLang="zh-TW" sz="2000" dirty="0"/>
              <a:t>期初現金流量為：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000" dirty="0" smtClean="0"/>
              <a:t>　　　　　　　　　　　　　　　</a:t>
            </a:r>
            <a:endParaRPr lang="en-US" altLang="zh-TW" sz="2000" dirty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kumimoji="0" lang="en-US" altLang="zh-TW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altLang="zh-TW" sz="2000" dirty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其關係式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000" dirty="0" smtClean="0"/>
              <a:t>若　　　　　，期末報酬折現＞＝期初成本</a:t>
            </a:r>
            <a:endParaRPr kumimoji="0" lang="zh-TW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圖表 3"/>
          <p:cNvGraphicFramePr/>
          <p:nvPr/>
        </p:nvGraphicFramePr>
        <p:xfrm>
          <a:off x="810806" y="1973465"/>
          <a:ext cx="410445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8864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8864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1628800"/>
            <a:ext cx="526795" cy="250228"/>
          </a:xfrm>
          <a:prstGeom prst="rect">
            <a:avLst/>
          </a:prstGeom>
          <a:noFill/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1628800"/>
            <a:ext cx="532596" cy="252983"/>
          </a:xfrm>
          <a:prstGeom prst="rect">
            <a:avLst/>
          </a:prstGeom>
          <a:noFill/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8" name="物件 17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33802" name="方程式" r:id="rId6" imgW="114120" imgH="215640" progId="Equation.3">
              <p:embed/>
            </p:oleObj>
          </a:graphicData>
        </a:graphic>
      </p:graphicFrame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38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38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3809" name="Picture 1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5229200"/>
            <a:ext cx="1238285" cy="252983"/>
          </a:xfrm>
          <a:prstGeom prst="rect">
            <a:avLst/>
          </a:prstGeom>
          <a:noFill/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2132856"/>
            <a:ext cx="1262035" cy="216024"/>
          </a:xfrm>
          <a:prstGeom prst="rect">
            <a:avLst/>
          </a:prstGeom>
          <a:noFill/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4653136"/>
            <a:ext cx="3917235" cy="288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3645024"/>
            <a:ext cx="892492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 txBox="1">
            <a:spLocks/>
          </p:cNvSpPr>
          <p:nvPr/>
        </p:nvSpPr>
        <p:spPr>
          <a:xfrm>
            <a:off x="539552" y="1196752"/>
            <a:ext cx="8229600" cy="223224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若違反合理價格關係式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</a:t>
            </a:r>
            <a:r>
              <a:rPr lang="zh-TW" altLang="en-US" sz="2000" noProof="0" dirty="0" smtClean="0"/>
              <a:t>　　　　　　　　　　　　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則可套利。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所以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，即借出這麼多金額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Short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，即賣出買權多頭價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差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驗證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763688" y="1988840"/>
            <a:ext cx="1584176" cy="251456"/>
          </a:xfrm>
          <a:prstGeom prst="rect">
            <a:avLst/>
          </a:prstGeom>
          <a:noFill/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標題 1"/>
          <p:cNvSpPr txBox="1">
            <a:spLocks/>
          </p:cNvSpPr>
          <p:nvPr/>
        </p:nvSpPr>
        <p:spPr>
          <a:xfrm>
            <a:off x="467544" y="188640"/>
            <a:ext cx="8229600" cy="6480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買權多頭價差 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Bull Spread Strategy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1268760"/>
            <a:ext cx="2830397" cy="232954"/>
          </a:xfrm>
          <a:prstGeom prst="rect">
            <a:avLst/>
          </a:prstGeom>
          <a:noFill/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2420888"/>
            <a:ext cx="1125597" cy="216024"/>
          </a:xfrm>
          <a:prstGeom prst="rect">
            <a:avLst/>
          </a:prstGeom>
          <a:noFill/>
        </p:spPr>
      </p:pic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  <a:defRPr/>
            </a:pPr>
            <a:r>
              <a:rPr lang="zh-TW" altLang="en-US" sz="2000" dirty="0" smtClean="0"/>
              <a:t>如果符合                                                                                        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zh-TW" sz="2000" dirty="0" smtClean="0"/>
              <a:t>則可以進行套</a:t>
            </a:r>
            <a:r>
              <a:rPr lang="zh-TW" altLang="zh-TW" sz="2000" dirty="0" smtClean="0"/>
              <a:t>利</a:t>
            </a:r>
            <a:endParaRPr lang="en-US" altLang="zh-TW" sz="2000" dirty="0" smtClean="0"/>
          </a:p>
          <a:p>
            <a:endParaRPr lang="zh-TW" alt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1772816"/>
            <a:ext cx="4908900" cy="262508"/>
          </a:xfrm>
          <a:prstGeom prst="rect">
            <a:avLst/>
          </a:prstGeom>
          <a:noFill/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467544" y="404664"/>
            <a:ext cx="8229600" cy="6480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買權多頭價差 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Bull Spread Strategy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46327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賣權</a:t>
            </a:r>
            <a:r>
              <a:rPr lang="zh-TW" altLang="en-US" sz="3600" dirty="0">
                <a:latin typeface="+mj-lt"/>
                <a:ea typeface="+mj-ea"/>
                <a:cs typeface="+mj-cs"/>
              </a:rPr>
              <a:t>空</a:t>
            </a: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頭價差 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</a:t>
            </a:r>
            <a:r>
              <a:rPr lang="en-US" altLang="zh-TW" sz="3600" dirty="0" smtClean="0">
                <a:latin typeface="+mj-lt"/>
                <a:ea typeface="+mj-ea"/>
                <a:cs typeface="+mj-cs"/>
              </a:rPr>
              <a:t>ear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Spread Strategy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539552" y="1412776"/>
            <a:ext cx="8229600" cy="466997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TW" sz="2000" dirty="0"/>
              <a:t>long </a:t>
            </a:r>
            <a:r>
              <a:rPr lang="zh-TW" altLang="en-US" sz="2000" dirty="0"/>
              <a:t>　</a:t>
            </a:r>
            <a:r>
              <a:rPr lang="zh-TW" altLang="en-US" sz="2000" dirty="0" smtClean="0"/>
              <a:t>　</a:t>
            </a:r>
            <a:r>
              <a:rPr lang="zh-TW" altLang="zh-TW" sz="2000" dirty="0" smtClean="0"/>
              <a:t>，</a:t>
            </a:r>
            <a:r>
              <a:rPr lang="zh-TW" altLang="zh-TW" sz="2000" dirty="0"/>
              <a:t>並</a:t>
            </a:r>
            <a:r>
              <a:rPr lang="en-US" altLang="zh-TW" sz="2000" dirty="0" smtClean="0"/>
              <a:t>short</a:t>
            </a:r>
            <a:r>
              <a:rPr lang="zh-TW" altLang="en-US" sz="2000" dirty="0" smtClean="0"/>
              <a:t>　</a:t>
            </a:r>
            <a:endParaRPr lang="en-US" altLang="zh-TW" sz="2000" dirty="0" smtClean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　　　　　　　　　　　　　　</a:t>
            </a:r>
            <a:r>
              <a:rPr lang="zh-TW" altLang="zh-TW" sz="2000" dirty="0"/>
              <a:t>期初現金流量為：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000" dirty="0" smtClean="0"/>
              <a:t>　　　　　　　　　　　　　　　</a:t>
            </a:r>
            <a:endParaRPr lang="en-US" altLang="zh-TW" sz="2000" dirty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kumimoji="0" lang="en-US" altLang="zh-TW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altLang="zh-TW" sz="2000" dirty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其關係式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000" dirty="0" smtClean="0"/>
              <a:t>若　　　　　，期末報酬折現＞＝期初成本</a:t>
            </a:r>
            <a:endParaRPr kumimoji="0" lang="zh-TW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8864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18864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6" name="物件 1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36867" name="方程式" r:id="rId3" imgW="114120" imgH="215640" progId="Equation.3">
              <p:embed/>
            </p:oleObj>
          </a:graphicData>
        </a:graphic>
      </p:graphicFrame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5229200"/>
            <a:ext cx="1238285" cy="252983"/>
          </a:xfrm>
          <a:prstGeom prst="rect">
            <a:avLst/>
          </a:prstGeom>
          <a:noFill/>
        </p:spPr>
      </p:pic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1628800"/>
            <a:ext cx="532596" cy="252983"/>
          </a:xfrm>
          <a:prstGeom prst="rect">
            <a:avLst/>
          </a:prstGeom>
          <a:noFill/>
        </p:spPr>
      </p:pic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1" y="1605397"/>
            <a:ext cx="504057" cy="239427"/>
          </a:xfrm>
          <a:prstGeom prst="rect">
            <a:avLst/>
          </a:prstGeom>
          <a:noFill/>
        </p:spPr>
      </p:pic>
      <p:graphicFrame>
        <p:nvGraphicFramePr>
          <p:cNvPr id="23" name="圖表 22"/>
          <p:cNvGraphicFramePr/>
          <p:nvPr/>
        </p:nvGraphicFramePr>
        <p:xfrm>
          <a:off x="827584" y="2060848"/>
          <a:ext cx="381642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2132856"/>
            <a:ext cx="1477953" cy="252983"/>
          </a:xfrm>
          <a:prstGeom prst="rect">
            <a:avLst/>
          </a:prstGeom>
          <a:noFill/>
        </p:spPr>
      </p:pic>
      <p:pic>
        <p:nvPicPr>
          <p:cNvPr id="21" name="Picture 1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4653136"/>
            <a:ext cx="3543858" cy="2625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 txBox="1">
            <a:spLocks/>
          </p:cNvSpPr>
          <p:nvPr/>
        </p:nvSpPr>
        <p:spPr>
          <a:xfrm>
            <a:off x="539552" y="1052736"/>
            <a:ext cx="8229600" cy="481399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若違反合理價格關係式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　</a:t>
            </a:r>
            <a:r>
              <a:rPr lang="zh-TW" altLang="en-US" sz="2000" noProof="0" dirty="0" smtClean="0"/>
              <a:t>　　　　　　　　　　　　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則可套利。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所以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，即借出這麼多金額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Short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，即賣出買權多頭價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差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sz="2000" dirty="0" smtClean="0"/>
              <a:t>驗證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691680" y="1772816"/>
            <a:ext cx="1584176" cy="251456"/>
          </a:xfrm>
          <a:prstGeom prst="rect">
            <a:avLst/>
          </a:prstGeom>
          <a:noFill/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467544" y="188640"/>
            <a:ext cx="8229600" cy="648072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3600" dirty="0"/>
              <a:t>賣權空頭價差  </a:t>
            </a:r>
            <a:r>
              <a:rPr lang="en-US" altLang="zh-TW" sz="3600" dirty="0"/>
              <a:t>Bear Spread Strategy</a:t>
            </a:r>
            <a:endParaRPr lang="zh-TW" altLang="en-US" sz="3600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980728"/>
            <a:ext cx="3189472" cy="262508"/>
          </a:xfrm>
          <a:prstGeom prst="rect">
            <a:avLst/>
          </a:prstGeom>
          <a:noFill/>
        </p:spPr>
      </p:pic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2127765"/>
            <a:ext cx="1152128" cy="221115"/>
          </a:xfrm>
          <a:prstGeom prst="rect">
            <a:avLst/>
          </a:prstGeom>
          <a:noFill/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573016"/>
            <a:ext cx="9036496" cy="303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z="2000" dirty="0" smtClean="0"/>
              <a:t>如果符合                                                                                        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zh-TW" sz="2000" dirty="0" smtClean="0"/>
              <a:t>則可以進行套利</a:t>
            </a:r>
            <a:endParaRPr lang="en-US" altLang="zh-TW" sz="2000" dirty="0" smtClean="0"/>
          </a:p>
          <a:p>
            <a:endParaRPr lang="zh-TW" alt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1628800"/>
            <a:ext cx="4935150" cy="2625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套利策略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400" noProof="0" dirty="0" smtClean="0"/>
              <a:t>箱</a:t>
            </a: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型</a:t>
            </a:r>
            <a:r>
              <a:rPr lang="zh-TW" altLang="en-US" sz="2400" dirty="0"/>
              <a:t>價</a:t>
            </a:r>
            <a:r>
              <a:rPr lang="zh-TW" altLang="en-US" sz="2400" dirty="0" smtClean="0"/>
              <a:t>差</a:t>
            </a:r>
            <a:endParaRPr lang="en-US" altLang="zh-TW" sz="2400" dirty="0" smtClean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400" dirty="0" smtClean="0"/>
              <a:t>買賣</a:t>
            </a:r>
            <a:r>
              <a:rPr lang="zh-TW" altLang="en-US" sz="2400" dirty="0"/>
              <a:t>權價差</a:t>
            </a:r>
            <a:endParaRPr lang="en-US" altLang="zh-TW" sz="24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套利策略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457200" y="1196752"/>
            <a:ext cx="8229600" cy="5112568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式子會用到的符號如下表：</a:t>
            </a: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TXO—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臺指選擇權</a:t>
            </a: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TXO 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買權價格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TXO 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賣權價格</a:t>
            </a: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：選擇權之履約價格</a:t>
            </a: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(T-t)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：選擇權距到期日之時間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單位：年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為現在；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為到期日</a:t>
            </a: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rL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lang="zh-TW" altLang="en-US" sz="3200" dirty="0" smtClean="0"/>
              <a:t>借出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利率、</a:t>
            </a:r>
            <a:r>
              <a:rPr kumimoji="0" lang="en-US" altLang="zh-TW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rB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：借</a:t>
            </a:r>
            <a:r>
              <a:rPr lang="zh-TW" altLang="en-US" sz="3200" dirty="0" smtClean="0"/>
              <a:t>入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利率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lnSpc>
                <a:spcPct val="17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3200" dirty="0" smtClean="0"/>
              <a:t>M</a:t>
            </a:r>
            <a:r>
              <a:rPr lang="zh-TW" altLang="en-US" sz="3200" dirty="0" smtClean="0"/>
              <a:t>：保證金</a:t>
            </a:r>
            <a:r>
              <a:rPr lang="en-US" altLang="zh-TW" sz="3200" dirty="0" smtClean="0"/>
              <a:t>(</a:t>
            </a:r>
            <a:r>
              <a:rPr lang="zh-TW" altLang="en-US" sz="3200" dirty="0" smtClean="0"/>
              <a:t>在時間</a:t>
            </a:r>
            <a:r>
              <a:rPr lang="en-US" altLang="zh-TW" sz="3200" dirty="0" smtClean="0"/>
              <a:t>T)</a:t>
            </a:r>
            <a:endParaRPr lang="zh-TW" altLang="en-US" sz="3200" dirty="0" smtClean="0"/>
          </a:p>
          <a:p>
            <a:pPr marL="342900" lvl="0" indent="-342900">
              <a:lnSpc>
                <a:spcPct val="17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3200" dirty="0" smtClean="0"/>
              <a:t>m</a:t>
            </a:r>
            <a:r>
              <a:rPr lang="zh-TW" altLang="en-US" sz="3200" dirty="0" smtClean="0"/>
              <a:t>：在距標的物到期期間之保證金的利息</a:t>
            </a:r>
            <a:r>
              <a:rPr lang="en-US" altLang="zh-TW" sz="3600" dirty="0" smtClean="0"/>
              <a:t>(m=1-M(e</a:t>
            </a:r>
            <a:r>
              <a:rPr lang="en-US" altLang="zh-TW" sz="3600" baseline="30000" dirty="0" smtClean="0"/>
              <a:t>-</a:t>
            </a:r>
            <a:r>
              <a:rPr lang="en-US" altLang="zh-TW" sz="3600" baseline="30000" dirty="0" err="1" smtClean="0"/>
              <a:t>rL</a:t>
            </a:r>
            <a:r>
              <a:rPr lang="en-US" altLang="zh-TW" sz="3600" baseline="30000" dirty="0" smtClean="0"/>
              <a:t>(T-t)</a:t>
            </a:r>
            <a:r>
              <a:rPr lang="en-US" altLang="zh-TW" sz="3600" dirty="0" smtClean="0"/>
              <a:t>))</a:t>
            </a:r>
            <a:endParaRPr kumimoji="0" lang="zh-TW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Hi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TW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en-US" altLang="zh-TW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c,p,f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分別表示買權、賣權及期貨之交易稅及交易成本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箱型價差 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Box spread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買權多頭價差，並</a:t>
            </a: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short 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賣權空頭價差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000" dirty="0" smtClean="0"/>
              <a:t>                                                            </a:t>
            </a:r>
            <a:r>
              <a:rPr lang="zh-TW" altLang="zh-TW" sz="2000" dirty="0" smtClean="0"/>
              <a:t>期</a:t>
            </a:r>
            <a:r>
              <a:rPr lang="zh-TW" altLang="zh-TW" sz="2000" dirty="0"/>
              <a:t>初現金流量：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期末現金流量：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altLang="zh-TW" sz="2000" dirty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000" dirty="0" smtClean="0"/>
              <a:t>關係式：</a:t>
            </a:r>
            <a:endParaRPr lang="en-US" altLang="zh-TW" sz="2000" dirty="0" smtClean="0"/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　　　　　　　　　　　　</a:t>
            </a:r>
            <a:r>
              <a:rPr lang="zh-TW" altLang="en-US" sz="2000" dirty="0" smtClean="0"/>
              <a:t>期初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成本　＝　期末獲利折現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若違反合理價格關係式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(1)</a:t>
            </a:r>
            <a:endParaRPr kumimoji="0" lang="zh-TW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(2) 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則可套利</a:t>
            </a:r>
          </a:p>
        </p:txBody>
      </p:sp>
      <p:graphicFrame>
        <p:nvGraphicFramePr>
          <p:cNvPr id="4" name="圖表 3"/>
          <p:cNvGraphicFramePr/>
          <p:nvPr/>
        </p:nvGraphicFramePr>
        <p:xfrm>
          <a:off x="827584" y="1988840"/>
          <a:ext cx="3305721" cy="1844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2492896"/>
            <a:ext cx="2603658" cy="216024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2996952"/>
            <a:ext cx="773139" cy="216024"/>
          </a:xfrm>
          <a:prstGeom prst="rect">
            <a:avLst/>
          </a:prstGeom>
          <a:noFill/>
        </p:spPr>
      </p:pic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3861048"/>
            <a:ext cx="5158282" cy="262508"/>
          </a:xfrm>
          <a:prstGeom prst="rect">
            <a:avLst/>
          </a:prstGeom>
          <a:noFill/>
        </p:spPr>
      </p:pic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5301208"/>
            <a:ext cx="4790771" cy="262508"/>
          </a:xfrm>
          <a:prstGeom prst="rect">
            <a:avLst/>
          </a:prstGeom>
          <a:noFill/>
        </p:spPr>
      </p:pic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9707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5661248"/>
            <a:ext cx="4777646" cy="2625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箱型價差 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Box spread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(1)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                                                                    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，即買入箱型價差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Short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，即借入這麼多金額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3284984"/>
            <a:ext cx="2016224" cy="317516"/>
          </a:xfrm>
          <a:prstGeom prst="rect">
            <a:avLst/>
          </a:prstGeom>
          <a:noFill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1772816"/>
            <a:ext cx="4790771" cy="262508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2780928"/>
            <a:ext cx="3454942" cy="302506"/>
          </a:xfrm>
          <a:prstGeom prst="rect">
            <a:avLst/>
          </a:prstGeom>
          <a:noFill/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箱型價差 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Box spread</a:t>
            </a:r>
          </a:p>
          <a:p>
            <a:pPr algn="ctr">
              <a:spcBef>
                <a:spcPct val="0"/>
              </a:spcBef>
            </a:pPr>
            <a:r>
              <a:rPr lang="zh-TW" altLang="zh-TW" sz="3600" dirty="0"/>
              <a:t>驗證</a:t>
            </a:r>
            <a:r>
              <a:rPr lang="en-US" altLang="zh-TW" sz="3600" dirty="0"/>
              <a:t>(1</a:t>
            </a:r>
            <a:r>
              <a:rPr lang="en-US" altLang="zh-TW" sz="3600" dirty="0" smtClean="0"/>
              <a:t>)</a:t>
            </a:r>
            <a:endParaRPr lang="zh-TW" altLang="zh-TW" sz="3600" dirty="0"/>
          </a:p>
        </p:txBody>
      </p:sp>
      <p:pic>
        <p:nvPicPr>
          <p:cNvPr id="27" name="Picture 12"/>
          <p:cNvPicPr>
            <a:picLocks noChangeAspect="1" noChangeArrowheads="1"/>
          </p:cNvPicPr>
          <p:nvPr/>
        </p:nvPicPr>
        <p:blipFill>
          <a:blip r:embed="rId2" cstate="print"/>
          <a:srcRect l="21221" t="28344" r="22882" b="12594"/>
          <a:stretch>
            <a:fillRect/>
          </a:stretch>
        </p:blipFill>
        <p:spPr bwMode="auto">
          <a:xfrm>
            <a:off x="467544" y="1556792"/>
            <a:ext cx="8242514" cy="489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zh-TW" altLang="en-US" sz="3600" dirty="0" smtClean="0"/>
              <a:t>箱型價差  </a:t>
            </a:r>
            <a:r>
              <a:rPr lang="en-US" altLang="zh-TW" sz="3600" dirty="0" smtClean="0"/>
              <a:t>Box </a:t>
            </a:r>
            <a:r>
              <a:rPr lang="en-US" altLang="zh-TW" sz="3600" dirty="0" smtClean="0"/>
              <a:t>spread</a:t>
            </a:r>
            <a:br>
              <a:rPr lang="en-US" altLang="zh-TW" sz="3600" dirty="0" smtClean="0"/>
            </a:b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TW" altLang="en-US" sz="2000" dirty="0" smtClean="0"/>
              <a:t>如果符合                                                                                                   </a:t>
            </a:r>
            <a:endParaRPr lang="en-US" altLang="zh-TW" sz="2000" dirty="0" smtClean="0"/>
          </a:p>
          <a:p>
            <a:pPr lvl="0">
              <a:lnSpc>
                <a:spcPct val="150000"/>
              </a:lnSpc>
              <a:buNone/>
              <a:defRPr/>
            </a:pPr>
            <a:r>
              <a:rPr lang="en-US" altLang="zh-TW" sz="2000" dirty="0" smtClean="0"/>
              <a:t>	</a:t>
            </a:r>
            <a:r>
              <a:rPr lang="zh-TW" altLang="en-US" sz="2000" dirty="0" smtClean="0"/>
              <a:t>　　　　期初成本－交易成本－期末獲利折現＜＝０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zh-TW" sz="2000" dirty="0" smtClean="0"/>
              <a:t>則可以進行套利</a:t>
            </a:r>
            <a:endParaRPr lang="en-US" altLang="zh-TW" sz="2000" dirty="0" smtClean="0"/>
          </a:p>
          <a:p>
            <a:endParaRPr lang="zh-TW" altLang="en-US" sz="20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1772816"/>
            <a:ext cx="6910969" cy="2815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箱型價差 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Box spread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457200" y="1628800"/>
            <a:ext cx="8229600" cy="44973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(2)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                                          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，即借出這麼多金額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Short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</a:t>
            </a:r>
            <a:r>
              <a:rPr kumimoji="0" lang="zh-TW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，即賣出箱型價差</a:t>
            </a: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2662822"/>
            <a:ext cx="1944216" cy="308606"/>
          </a:xfrm>
          <a:prstGeom prst="rect">
            <a:avLst/>
          </a:prstGeom>
          <a:noFill/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1628800"/>
            <a:ext cx="6088191" cy="334516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3212976"/>
            <a:ext cx="2889332" cy="252983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箱型價差 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Box spread</a:t>
            </a:r>
          </a:p>
          <a:p>
            <a:pPr algn="ctr">
              <a:spcBef>
                <a:spcPct val="0"/>
              </a:spcBef>
            </a:pPr>
            <a:r>
              <a:rPr lang="zh-TW" altLang="zh-TW" sz="3600" dirty="0"/>
              <a:t>驗證</a:t>
            </a:r>
            <a:r>
              <a:rPr lang="en-US" altLang="zh-TW" sz="3600" dirty="0"/>
              <a:t>(2</a:t>
            </a:r>
            <a:r>
              <a:rPr lang="en-US" altLang="zh-TW" sz="3600" dirty="0" smtClean="0"/>
              <a:t>)</a:t>
            </a:r>
            <a:endParaRPr lang="zh-TW" altLang="zh-TW" sz="3600" dirty="0"/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 l="22964" t="28172" r="24460" b="18672"/>
          <a:stretch>
            <a:fillRect/>
          </a:stretch>
        </p:blipFill>
        <p:spPr bwMode="auto">
          <a:xfrm>
            <a:off x="251520" y="1484784"/>
            <a:ext cx="8747639" cy="4972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368</Words>
  <Application>Microsoft Office PowerPoint</Application>
  <PresentationFormat>如螢幕大小 (4:3)</PresentationFormat>
  <Paragraphs>86</Paragraphs>
  <Slides>16</Slides>
  <Notes>1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18" baseType="lpstr">
      <vt:lpstr>Office 佈景主題</vt:lpstr>
      <vt:lpstr>方程式</vt:lpstr>
      <vt:lpstr>投影片 1</vt:lpstr>
      <vt:lpstr>投影片 2</vt:lpstr>
      <vt:lpstr>投影片 3</vt:lpstr>
      <vt:lpstr>投影片 4</vt:lpstr>
      <vt:lpstr>投影片 5</vt:lpstr>
      <vt:lpstr>投影片 6</vt:lpstr>
      <vt:lpstr>箱型價差  Box spread 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Kandy</dc:creator>
  <cp:lastModifiedBy>Kandy</cp:lastModifiedBy>
  <cp:revision>43</cp:revision>
  <dcterms:created xsi:type="dcterms:W3CDTF">2013-05-14T14:36:24Z</dcterms:created>
  <dcterms:modified xsi:type="dcterms:W3CDTF">2013-05-22T11:45:43Z</dcterms:modified>
</cp:coreProperties>
</file>